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78" y="-28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fontScale="90000"/>
          </a:bodyPr>
          <a:lstStyle/>
          <a:p>
            <a:pPr marL="0" lvl="0" indent="0" algn="ctr" rtl="0">
              <a:lnSpc>
                <a:spcPct val="95000"/>
              </a:lnSpc>
              <a:spcBef>
                <a:spcPts val="0"/>
              </a:spcBef>
              <a:spcAft>
                <a:spcPts val="0"/>
              </a:spcAft>
              <a:buClr>
                <a:schemeClr val="dk1"/>
              </a:buClr>
              <a:buSzPct val="61111"/>
              <a:buFont typeface="Arial"/>
              <a:buNone/>
            </a:pPr>
            <a:r>
              <a:rPr lang="en" sz="1800" b="1"/>
              <a:t>Statistical Review and A/B Testing for New York City TLC Project</a:t>
            </a:r>
            <a:endParaRPr sz="1800" b="1" u="sng"/>
          </a:p>
          <a:p>
            <a:pPr marL="0" lvl="0" indent="0" algn="ctr" rtl="0">
              <a:spcBef>
                <a:spcPts val="0"/>
              </a:spcBef>
              <a:spcAft>
                <a:spcPts val="0"/>
              </a:spcAft>
              <a:buNone/>
            </a:pPr>
            <a:endParaRPr/>
          </a:p>
        </p:txBody>
      </p:sp>
      <p:sp>
        <p:nvSpPr>
          <p:cNvPr id="156" name="Google Shape;156;p8"/>
          <p:cNvSpPr txBox="1"/>
          <p:nvPr/>
        </p:nvSpPr>
        <p:spPr>
          <a:xfrm>
            <a:off x="2056950" y="1487943"/>
            <a:ext cx="5540100" cy="1054475"/>
          </a:xfrm>
          <a:prstGeom prst="rect">
            <a:avLst/>
          </a:prstGeom>
          <a:noFill/>
          <a:ln>
            <a:noFill/>
          </a:ln>
        </p:spPr>
        <p:txBody>
          <a:bodyPr spcFirstLastPara="1" wrap="square" lIns="91425" tIns="91425" rIns="91425" bIns="91425" anchor="t" anchorCtr="0">
            <a:noAutofit/>
          </a:bodyPr>
          <a:lstStyle/>
          <a:p>
            <a:pPr>
              <a:spcBef>
                <a:spcPts val="350"/>
              </a:spcBef>
            </a:pPr>
            <a:r>
              <a:rPr lang="en-US" sz="1200" dirty="0">
                <a:solidFill>
                  <a:schemeClr val="dk1"/>
                </a:solidFill>
                <a:latin typeface="Google Sans"/>
                <a:ea typeface="Google Sans"/>
                <a:cs typeface="Google Sans"/>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lang="en-US" sz="1200" dirty="0">
              <a:solidFill>
                <a:srgbClr val="3A5D9C"/>
              </a:solidFill>
              <a:latin typeface="Google Sans"/>
              <a:ea typeface="Google Sans"/>
              <a:cs typeface="Google Sans"/>
              <a:sym typeface="Google Sans"/>
            </a:endParaRPr>
          </a:p>
          <a:p>
            <a:pPr marL="0" lvl="0" indent="0" algn="l" rtl="0">
              <a:spcBef>
                <a:spcPts val="35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Google Sans" panose="020B0604020202020204" charset="0"/>
                <a:ea typeface="Google Sans" panose="020B0604020202020204" charset="0"/>
                <a:cs typeface="Google Sans" panose="020B0604020202020204" charset="0"/>
              </a:rPr>
              <a:t>Taxi cab drivers get various tips. This part of the project investigates whether customers who pay by credit card tend to have higher total fare amounts compared to those who pay in cash, while examining the link between total fare and payment method</a:t>
            </a:r>
            <a:r>
              <a:rPr lang="en" sz="1200" dirty="0">
                <a:solidFill>
                  <a:schemeClr val="accent2"/>
                </a:solidFill>
                <a:highlight>
                  <a:srgbClr val="FFFFFF"/>
                </a:highlight>
                <a:latin typeface="Google Sans"/>
                <a:ea typeface="Google Sans"/>
                <a:cs typeface="Google Sans"/>
                <a:sym typeface="Google Sans"/>
              </a:rPr>
              <a:t>. </a:t>
            </a:r>
            <a:endParaRPr sz="1200" dirty="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Google Sans" panose="020B0604020202020204" charset="0"/>
                <a:ea typeface="Google Sans" panose="020B0604020202020204" charset="0"/>
                <a:cs typeface="Google Sans" panose="020B0604020202020204" charset="0"/>
              </a:rPr>
              <a:t>The </a:t>
            </a:r>
            <a:r>
              <a:rPr lang="en-US" sz="1200" dirty="0" err="1">
                <a:latin typeface="Google Sans" panose="020B0604020202020204" charset="0"/>
                <a:ea typeface="Google Sans" panose="020B0604020202020204" charset="0"/>
                <a:cs typeface="Google Sans" panose="020B0604020202020204" charset="0"/>
              </a:rPr>
              <a:t>Automatidata</a:t>
            </a:r>
            <a:r>
              <a:rPr lang="en-US" sz="1200" dirty="0">
                <a:latin typeface="Google Sans" panose="020B0604020202020204" charset="0"/>
                <a:ea typeface="Google Sans" panose="020B0604020202020204" charset="0"/>
                <a:cs typeface="Google Sans" panose="020B0604020202020204" charset="0"/>
              </a:rPr>
              <a:t> team conducted an A/B test to examine the link between credit card payments and total fare amounts. The main takeaway is that promoting credit card usage can potentially increase revenue for taxi drivers.</a:t>
            </a:r>
            <a:endParaRPr sz="1200" dirty="0">
              <a:solidFill>
                <a:schemeClr val="accent2"/>
              </a:solidFill>
              <a:latin typeface="Google Sans" panose="020B0604020202020204" charset="0"/>
              <a:ea typeface="Google Sans" panose="020B0604020202020204" charset="0"/>
              <a:cs typeface="Google Sans" panose="020B0604020202020204" charset="0"/>
              <a:sym typeface="Google Sans"/>
            </a:endParaRPr>
          </a:p>
        </p:txBody>
      </p:sp>
      <p:sp>
        <p:nvSpPr>
          <p:cNvPr id="159" name="Google Shape;159;p8"/>
          <p:cNvSpPr txBox="1"/>
          <p:nvPr/>
        </p:nvSpPr>
        <p:spPr>
          <a:xfrm>
            <a:off x="323000" y="4771350"/>
            <a:ext cx="7274100" cy="2580163"/>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1200" b="1" dirty="0">
                <a:solidFill>
                  <a:schemeClr val="dk1"/>
                </a:solidFill>
                <a:latin typeface="Google Sans"/>
                <a:ea typeface="Google Sans"/>
                <a:cs typeface="Google Sans"/>
                <a:sym typeface="Google Sans"/>
              </a:rPr>
              <a:t>Steps conducted in the A/B test</a:t>
            </a:r>
          </a:p>
          <a:p>
            <a:pPr marL="457200" lvl="0" indent="-298450" algn="l" rtl="0">
              <a:lnSpc>
                <a:spcPct val="100000"/>
              </a:lnSpc>
              <a:spcBef>
                <a:spcPts val="1000"/>
              </a:spcBef>
              <a:spcAft>
                <a:spcPts val="0"/>
              </a:spcAft>
              <a:buClr>
                <a:schemeClr val="dk1"/>
              </a:buClr>
              <a:buSzPts val="1100"/>
              <a:buFont typeface="Google Sans"/>
              <a:buAutoNum type="arabicPeriod"/>
            </a:pPr>
            <a:r>
              <a:rPr lang="en-US" sz="1100" dirty="0">
                <a:solidFill>
                  <a:schemeClr val="dk1"/>
                </a:solidFill>
                <a:highlight>
                  <a:srgbClr val="FFFFFF"/>
                </a:highlight>
                <a:latin typeface="Google Sans"/>
                <a:ea typeface="Google Sans"/>
                <a:cs typeface="Google Sans"/>
                <a:sym typeface="Google Sans"/>
              </a:rPr>
              <a:t>Collected sample data by randomly assigning customers to either:</a:t>
            </a:r>
            <a:br>
              <a:rPr lang="en-US" sz="1100" dirty="0">
                <a:solidFill>
                  <a:schemeClr val="dk1"/>
                </a:solidFill>
                <a:highlight>
                  <a:srgbClr val="FFFFFF"/>
                </a:highlight>
                <a:latin typeface="Google Sans"/>
                <a:ea typeface="Google Sans"/>
                <a:cs typeface="Google Sans"/>
                <a:sym typeface="Google Sans"/>
              </a:rPr>
            </a:br>
            <a:br>
              <a:rPr lang="en-US" sz="1100" dirty="0">
                <a:solidFill>
                  <a:schemeClr val="dk1"/>
                </a:solidFill>
                <a:highlight>
                  <a:srgbClr val="FFFFFF"/>
                </a:highlight>
                <a:latin typeface="Google Sans"/>
                <a:ea typeface="Google Sans"/>
                <a:cs typeface="Google Sans"/>
                <a:sym typeface="Google Sans"/>
              </a:rPr>
            </a:br>
            <a:r>
              <a:rPr lang="en-US" sz="1100" dirty="0">
                <a:solidFill>
                  <a:schemeClr val="dk1"/>
                </a:solidFill>
                <a:highlight>
                  <a:srgbClr val="FFFFFF"/>
                </a:highlight>
                <a:latin typeface="Google Sans"/>
                <a:ea typeface="Google Sans"/>
                <a:cs typeface="Google Sans"/>
                <a:sym typeface="Google Sans"/>
              </a:rPr>
              <a:t>     b.     </a:t>
            </a:r>
            <a:r>
              <a:rPr lang="en-US" sz="1100" dirty="0">
                <a:latin typeface="Google Sans" panose="020B0604020202020204" charset="0"/>
                <a:ea typeface="Google Sans" panose="020B0604020202020204" charset="0"/>
                <a:cs typeface="Google Sans" panose="020B0604020202020204" charset="0"/>
              </a:rPr>
              <a:t>Credit card payment group</a:t>
            </a:r>
            <a:endParaRPr lang="en-US" sz="1100" dirty="0">
              <a:solidFill>
                <a:schemeClr val="dk1"/>
              </a:solidFill>
              <a:highlight>
                <a:srgbClr val="FFFFFF"/>
              </a:highlight>
              <a:latin typeface="Google Sans" panose="020B0604020202020204" charset="0"/>
              <a:ea typeface="Google Sans" panose="020B0604020202020204" charset="0"/>
              <a:cs typeface="Google Sans" panose="020B0604020202020204" charset="0"/>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US" sz="1100" dirty="0">
                <a:solidFill>
                  <a:schemeClr val="dk1"/>
                </a:solidFill>
                <a:highlight>
                  <a:srgbClr val="FFFFFF"/>
                </a:highlight>
                <a:latin typeface="Google Sans"/>
                <a:ea typeface="Google Sans"/>
                <a:cs typeface="Google Sans"/>
                <a:sym typeface="Google Sans"/>
              </a:rPr>
              <a:t>Customers who are required to pay with cash. This enables us to draw causal conclusions about how payment method affects fare amount.</a:t>
            </a:r>
          </a:p>
          <a:p>
            <a:pPr marL="457200" lvl="0" indent="-298450" algn="l" rtl="0">
              <a:lnSpc>
                <a:spcPct val="100000"/>
              </a:lnSpc>
              <a:spcBef>
                <a:spcPts val="1000"/>
              </a:spcBef>
              <a:spcAft>
                <a:spcPts val="0"/>
              </a:spcAft>
              <a:buClr>
                <a:schemeClr val="dk1"/>
              </a:buClr>
              <a:buSzPts val="1100"/>
              <a:buFont typeface="Google Sans"/>
              <a:buAutoNum type="arabicPeriod"/>
            </a:pPr>
            <a:r>
              <a:rPr lang="en-US" sz="1100" dirty="0">
                <a:solidFill>
                  <a:schemeClr val="dk1"/>
                </a:solidFill>
                <a:highlight>
                  <a:srgbClr val="FFFFFF"/>
                </a:highlight>
                <a:latin typeface="Google Sans"/>
                <a:ea typeface="Google Sans"/>
                <a:cs typeface="Google Sans"/>
                <a:sym typeface="Google Sans"/>
              </a:rPr>
              <a:t>Computed descriptive statistics to better understand the average total fare amount for each payment method available to the customer. </a:t>
            </a:r>
          </a:p>
          <a:p>
            <a:pPr marL="457200" lvl="0" indent="-298450" algn="l" rtl="0">
              <a:lnSpc>
                <a:spcPct val="100000"/>
              </a:lnSpc>
              <a:spcBef>
                <a:spcPts val="1000"/>
              </a:spcBef>
              <a:spcAft>
                <a:spcPts val="1000"/>
              </a:spcAft>
              <a:buClr>
                <a:schemeClr val="dk1"/>
              </a:buClr>
              <a:buSzPts val="1100"/>
              <a:buFont typeface="Google Sans"/>
              <a:buAutoNum type="arabicPeriod"/>
            </a:pPr>
            <a:r>
              <a:rPr lang="en-US" sz="1100" dirty="0">
                <a:solidFill>
                  <a:schemeClr val="dk1"/>
                </a:solidFill>
                <a:latin typeface="Google Sans"/>
                <a:ea typeface="Google Sans"/>
                <a:cs typeface="Google Sans"/>
                <a:sym typeface="Google Sans"/>
              </a:rPr>
              <a:t>Conducted a two-sample t-test to determine if there is a statistically significant difference in average total fare between customers who use credit cards and customers who use cash. </a:t>
            </a:r>
          </a:p>
        </p:txBody>
      </p:sp>
      <p:sp>
        <p:nvSpPr>
          <p:cNvPr id="160" name="Google Shape;160;p8"/>
          <p:cNvSpPr txBox="1"/>
          <p:nvPr/>
        </p:nvSpPr>
        <p:spPr>
          <a:xfrm>
            <a:off x="323000" y="7114614"/>
            <a:ext cx="743880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lang="en-US" sz="1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r>
              <a:rPr lang="en-US" sz="1200" b="1" dirty="0">
                <a:solidFill>
                  <a:schemeClr val="accent2"/>
                </a:solidFill>
                <a:latin typeface="Google Sans"/>
                <a:ea typeface="Google Sans"/>
                <a:cs typeface="Google Sans"/>
                <a:sym typeface="Google Sans"/>
              </a:rPr>
              <a:t>A/B test result</a:t>
            </a:r>
          </a:p>
          <a:p>
            <a:pPr marL="0" lvl="0" indent="0" algn="l" rtl="0">
              <a:spcBef>
                <a:spcPts val="0"/>
              </a:spcBef>
              <a:spcAft>
                <a:spcPts val="0"/>
              </a:spcAft>
              <a:buNone/>
            </a:pPr>
            <a:endParaRPr lang="en-US" sz="11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r>
              <a:rPr lang="en-US" sz="1100" dirty="0">
                <a:latin typeface="Google Sans" panose="020B0604020202020204" charset="0"/>
                <a:ea typeface="Google Sans" panose="020B0604020202020204" charset="0"/>
                <a:cs typeface="Google Sans" panose="020B0604020202020204" charset="0"/>
              </a:rPr>
              <a:t>There is a significant difference in average fares: credit card payments result in higher total amounts compared to cash payments</a:t>
            </a:r>
            <a:r>
              <a:rPr lang="en-US" sz="1100" dirty="0"/>
              <a:t>.</a:t>
            </a:r>
            <a:endParaRPr lang="en-US" sz="1100" b="1" dirty="0">
              <a:solidFill>
                <a:schemeClr val="accent2"/>
              </a:solidFill>
              <a:latin typeface="Google Sans"/>
              <a:ea typeface="Google Sans"/>
              <a:cs typeface="Google Sans"/>
              <a:sym typeface="Google Sans"/>
            </a:endParaRPr>
          </a:p>
        </p:txBody>
      </p:sp>
      <p:sp>
        <p:nvSpPr>
          <p:cNvPr id="161" name="Google Shape;161;p8"/>
          <p:cNvSpPr txBox="1"/>
          <p:nvPr/>
        </p:nvSpPr>
        <p:spPr>
          <a:xfrm>
            <a:off x="412940" y="8424446"/>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US" sz="1100" dirty="0">
                <a:latin typeface="Google Sans" panose="020B0604020202020204" charset="0"/>
                <a:ea typeface="Google Sans" panose="020B0604020202020204" charset="0"/>
                <a:cs typeface="Google Sans" panose="020B0604020202020204" charset="0"/>
              </a:rPr>
              <a:t>The </a:t>
            </a:r>
            <a:r>
              <a:rPr lang="en-US" sz="1100" dirty="0" err="1">
                <a:latin typeface="Google Sans" panose="020B0604020202020204" charset="0"/>
                <a:ea typeface="Google Sans" panose="020B0604020202020204" charset="0"/>
                <a:cs typeface="Google Sans" panose="020B0604020202020204" charset="0"/>
              </a:rPr>
              <a:t>Automatidata</a:t>
            </a:r>
            <a:r>
              <a:rPr lang="en-US" sz="1100" dirty="0">
                <a:latin typeface="Google Sans" panose="020B0604020202020204" charset="0"/>
                <a:ea typeface="Google Sans" panose="020B0604020202020204" charset="0"/>
                <a:cs typeface="Google Sans" panose="020B0604020202020204" charset="0"/>
              </a:rPr>
              <a:t> data team recommends that the New York City TLC encourages customers to pay with credit cards and develop strategies to promote this. For instance, the TLC could offer discounts or loyalty points for credit card payments or provide incentives to drivers who promote card payments.</a:t>
            </a:r>
            <a:endParaRPr sz="1100" dirty="0">
              <a:solidFill>
                <a:srgbClr val="666666"/>
              </a:solidFill>
              <a:latin typeface="Google Sans" panose="020B0604020202020204" charset="0"/>
              <a:ea typeface="Google Sans" panose="020B0604020202020204" charset="0"/>
              <a:cs typeface="Google Sans" panose="020B0604020202020204" charset="0"/>
              <a:sym typeface="Google Sans"/>
            </a:endParaRPr>
          </a:p>
        </p:txBody>
      </p:sp>
      <p:sp>
        <p:nvSpPr>
          <p:cNvPr id="162" name="Google Shape;162;p8"/>
          <p:cNvSpPr txBox="1"/>
          <p:nvPr/>
        </p:nvSpPr>
        <p:spPr>
          <a:xfrm>
            <a:off x="1763100" y="747723"/>
            <a:ext cx="4246200" cy="90483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100" b="1" dirty="0"/>
              <a:t>Executive summary report</a:t>
            </a:r>
          </a:p>
          <a:p>
            <a:pPr marL="0" lvl="0" indent="0" algn="ctr" rtl="0">
              <a:spcBef>
                <a:spcPts val="0"/>
              </a:spcBef>
              <a:spcAft>
                <a:spcPts val="0"/>
              </a:spcAft>
              <a:buClr>
                <a:schemeClr val="dk1"/>
              </a:buClr>
              <a:buSzPts val="1100"/>
              <a:buFont typeface="Arial"/>
              <a:buNone/>
            </a:pPr>
            <a:r>
              <a:rPr lang="en-US" sz="1100" dirty="0"/>
              <a:t>Prepared by: </a:t>
            </a:r>
            <a:r>
              <a:rPr lang="en-US" sz="1100" b="1" dirty="0" err="1"/>
              <a:t>Automatidata</a:t>
            </a:r>
            <a:br>
              <a:rPr lang="en-US" sz="1100" dirty="0"/>
            </a:br>
            <a:r>
              <a:rPr lang="en-US" sz="1100" dirty="0"/>
              <a:t>Commissioned by</a:t>
            </a:r>
            <a:r>
              <a:rPr lang="en-US" sz="1100" b="1" dirty="0"/>
              <a:t>:</a:t>
            </a:r>
            <a:r>
              <a:rPr lang="en-US" sz="1100" dirty="0"/>
              <a:t> </a:t>
            </a:r>
            <a:r>
              <a:rPr lang="en-US" sz="1100" b="1" dirty="0"/>
              <a:t>NYC Taxi &amp; Limousine Commission</a:t>
            </a:r>
            <a:endParaRPr lang="en" sz="1100" b="1" dirty="0"/>
          </a:p>
          <a:p>
            <a:pPr marL="0" lvl="0" indent="0" algn="ctr" rtl="0">
              <a:lnSpc>
                <a:spcPct val="115000"/>
              </a:lnSpc>
              <a:spcBef>
                <a:spcPts val="0"/>
              </a:spcBef>
              <a:spcAft>
                <a:spcPts val="0"/>
              </a:spcAft>
              <a:buNone/>
            </a:pPr>
            <a:endParaRPr sz="1200" dirty="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346</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Work Sans</vt:lpstr>
      <vt:lpstr>Arial</vt:lpstr>
      <vt:lpstr>PT Sans Narrow</vt:lpstr>
      <vt:lpstr>Google Sans</vt:lpstr>
      <vt:lpstr>Calibri</vt:lpstr>
      <vt:lpstr>Google Sans SemiBold</vt:lpstr>
      <vt:lpstr>Roboto</vt:lpstr>
      <vt:lpstr>Simple Light</vt:lpstr>
      <vt:lpstr>Statistical Review and A/B Testing for New York City TLC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Review and A/B Testing for New York City TLC Project </dc:title>
  <cp:lastModifiedBy>oz jain</cp:lastModifiedBy>
  <cp:revision>3</cp:revision>
  <dcterms:modified xsi:type="dcterms:W3CDTF">2024-12-08T06:34:14Z</dcterms:modified>
</cp:coreProperties>
</file>